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8" r:id="rId4"/>
    <p:sldId id="258" r:id="rId5"/>
    <p:sldId id="259" r:id="rId6"/>
    <p:sldId id="270" r:id="rId7"/>
    <p:sldId id="271" r:id="rId8"/>
    <p:sldId id="272" r:id="rId9"/>
    <p:sldId id="273" r:id="rId10"/>
    <p:sldId id="260" r:id="rId11"/>
    <p:sldId id="274" r:id="rId12"/>
    <p:sldId id="261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62" r:id="rId24"/>
    <p:sldId id="263" r:id="rId25"/>
    <p:sldId id="264" r:id="rId26"/>
    <p:sldId id="265" r:id="rId27"/>
    <p:sldId id="285" r:id="rId28"/>
    <p:sldId id="286" r:id="rId29"/>
    <p:sldId id="287" r:id="rId30"/>
    <p:sldId id="288" r:id="rId31"/>
    <p:sldId id="266" r:id="rId32"/>
    <p:sldId id="267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743537-20C2-9049-BF35-57F186A99D33}" type="doc">
      <dgm:prSet loTypeId="urn:microsoft.com/office/officeart/2005/8/layout/process1" loCatId="" qsTypeId="urn:microsoft.com/office/officeart/2005/8/quickstyle/3D3" qsCatId="3D" csTypeId="urn:microsoft.com/office/officeart/2005/8/colors/accent0_1" csCatId="mainScheme" phldr="1"/>
      <dgm:spPr/>
    </dgm:pt>
    <dgm:pt modelId="{F7AE9674-2A18-EE44-A3AA-8CB689A66F5E}">
      <dgm:prSet phldrT="[Text]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>
              <a:latin typeface="Times New Roman"/>
              <a:cs typeface="Times New Roman"/>
            </a:rPr>
            <a:t>Research question and immediate aim</a:t>
          </a:r>
        </a:p>
      </dgm:t>
    </dgm:pt>
    <dgm:pt modelId="{0110E01D-D46A-7840-B6C0-879C14E956D6}" type="parTrans" cxnId="{74A5D114-ADC7-2C4C-89E8-F2CA6A5D89B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>
            <a:latin typeface="Times New Roman"/>
            <a:cs typeface="Times New Roman"/>
          </a:endParaRPr>
        </a:p>
      </dgm:t>
    </dgm:pt>
    <dgm:pt modelId="{26466FBD-7CB4-F840-8656-F9F56CB08DC3}" type="sibTrans" cxnId="{74A5D114-ADC7-2C4C-89E8-F2CA6A5D89B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>
            <a:latin typeface="Times New Roman"/>
            <a:cs typeface="Times New Roman"/>
          </a:endParaRPr>
        </a:p>
      </dgm:t>
    </dgm:pt>
    <dgm:pt modelId="{1F1BF27D-A6E5-B745-B3E7-6D6272632D5E}">
      <dgm:prSet phldrT="[Text]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>
              <a:latin typeface="Times New Roman"/>
              <a:cs typeface="Times New Roman"/>
            </a:rPr>
            <a:t>Significance of aim</a:t>
          </a:r>
        </a:p>
      </dgm:t>
    </dgm:pt>
    <dgm:pt modelId="{6CD661A2-19B8-DD4E-A49C-BAE1A071D89A}" type="parTrans" cxnId="{730D4024-E25C-0F42-AC75-764FDD4326DE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>
            <a:latin typeface="Times New Roman"/>
            <a:cs typeface="Times New Roman"/>
          </a:endParaRPr>
        </a:p>
      </dgm:t>
    </dgm:pt>
    <dgm:pt modelId="{6E83C8E2-F39A-F948-97CC-350F46A2ED02}" type="sibTrans" cxnId="{730D4024-E25C-0F42-AC75-764FDD4326DE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>
            <a:latin typeface="Times New Roman"/>
            <a:cs typeface="Times New Roman"/>
          </a:endParaRPr>
        </a:p>
      </dgm:t>
    </dgm:pt>
    <dgm:pt modelId="{CC5B1D01-52C9-874C-90C2-C59185D60DD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>
              <a:latin typeface="Times New Roman"/>
              <a:cs typeface="Times New Roman"/>
            </a:rPr>
            <a:t>Significance of problem</a:t>
          </a:r>
        </a:p>
      </dgm:t>
    </dgm:pt>
    <dgm:pt modelId="{5B52403B-727D-9349-B068-86385AEB1861}" type="parTrans" cxnId="{336ECF6E-AC9C-EB45-9A23-6A6D23E5693E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>
            <a:latin typeface="Times New Roman"/>
            <a:cs typeface="Times New Roman"/>
          </a:endParaRPr>
        </a:p>
      </dgm:t>
    </dgm:pt>
    <dgm:pt modelId="{25B4FEAF-32E8-9C45-AE6D-D5FDCAFD743A}" type="sibTrans" cxnId="{336ECF6E-AC9C-EB45-9A23-6A6D23E5693E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>
            <a:latin typeface="Times New Roman"/>
            <a:cs typeface="Times New Roman"/>
          </a:endParaRPr>
        </a:p>
      </dgm:t>
    </dgm:pt>
    <dgm:pt modelId="{EA3FAC3E-2A9B-2C41-B877-CA8C0892AD1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>
              <a:latin typeface="Times New Roman"/>
              <a:cs typeface="Times New Roman"/>
            </a:rPr>
            <a:t>Aim with objectives </a:t>
          </a:r>
          <a:r>
            <a:rPr lang="en-US" b="1">
              <a:latin typeface="Times New Roman"/>
              <a:cs typeface="Times New Roman"/>
            </a:rPr>
            <a:t>or</a:t>
          </a:r>
          <a:r>
            <a:rPr lang="en-US">
              <a:latin typeface="Times New Roman"/>
              <a:cs typeface="Times New Roman"/>
            </a:rPr>
            <a:t> Research question with sub-questions</a:t>
          </a:r>
        </a:p>
      </dgm:t>
    </dgm:pt>
    <dgm:pt modelId="{F4D143EC-16FC-8240-88D1-021244032F74}" type="parTrans" cxnId="{08FEE683-61A7-334B-BE44-87F54FD15AC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>
            <a:latin typeface="Times New Roman"/>
            <a:cs typeface="Times New Roman"/>
          </a:endParaRPr>
        </a:p>
      </dgm:t>
    </dgm:pt>
    <dgm:pt modelId="{AA8EDB0C-817E-4A42-90B5-EC6085D784E0}" type="sibTrans" cxnId="{08FEE683-61A7-334B-BE44-87F54FD15AC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>
            <a:latin typeface="Times New Roman"/>
            <a:cs typeface="Times New Roman"/>
          </a:endParaRPr>
        </a:p>
      </dgm:t>
    </dgm:pt>
    <dgm:pt modelId="{3CE5C911-B110-AB42-890D-1BBB17979784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>
              <a:latin typeface="Times New Roman"/>
              <a:cs typeface="Times New Roman"/>
            </a:rPr>
            <a:t>Outcome and long term aim</a:t>
          </a:r>
        </a:p>
      </dgm:t>
    </dgm:pt>
    <dgm:pt modelId="{6D2A7E0A-A8EE-FB4B-BDE9-42C7E513E0DD}" type="sibTrans" cxnId="{413D53FE-1A8F-1E47-AC3D-A0B95E37D554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>
            <a:latin typeface="Times New Roman"/>
            <a:cs typeface="Times New Roman"/>
          </a:endParaRPr>
        </a:p>
      </dgm:t>
    </dgm:pt>
    <dgm:pt modelId="{5FC840A3-6F0A-AF48-A254-F95B64DCB3A0}" type="parTrans" cxnId="{413D53FE-1A8F-1E47-AC3D-A0B95E37D554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>
            <a:latin typeface="Times New Roman"/>
            <a:cs typeface="Times New Roman"/>
          </a:endParaRPr>
        </a:p>
      </dgm:t>
    </dgm:pt>
    <dgm:pt modelId="{D37CC8C6-8A2C-2744-8B2D-B060BDB47C9E}">
      <dgm:prSet phldrT="[Text]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>
              <a:latin typeface="Times New Roman"/>
              <a:cs typeface="Times New Roman"/>
            </a:rPr>
            <a:t>Problem</a:t>
          </a:r>
        </a:p>
      </dgm:t>
    </dgm:pt>
    <dgm:pt modelId="{DEBA0CC9-1377-6041-9C05-435225C26B80}" type="sibTrans" cxnId="{96E381C4-98EE-E24F-8570-687AE0EEC58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>
            <a:latin typeface="Times New Roman"/>
            <a:cs typeface="Times New Roman"/>
          </a:endParaRPr>
        </a:p>
      </dgm:t>
    </dgm:pt>
    <dgm:pt modelId="{1E0AED4A-E396-5A43-B338-B69F7CABF7E5}" type="parTrans" cxnId="{96E381C4-98EE-E24F-8570-687AE0EEC58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>
            <a:latin typeface="Times New Roman"/>
            <a:cs typeface="Times New Roman"/>
          </a:endParaRPr>
        </a:p>
      </dgm:t>
    </dgm:pt>
    <dgm:pt modelId="{9DA063C1-0C1B-AA43-9CAE-4E098A42E808}" type="pres">
      <dgm:prSet presAssocID="{F2743537-20C2-9049-BF35-57F186A99D33}" presName="Name0" presStyleCnt="0">
        <dgm:presLayoutVars>
          <dgm:dir/>
          <dgm:resizeHandles val="exact"/>
        </dgm:presLayoutVars>
      </dgm:prSet>
      <dgm:spPr/>
    </dgm:pt>
    <dgm:pt modelId="{F5CD4542-967D-F44A-82F0-46B9272B8117}" type="pres">
      <dgm:prSet presAssocID="{F7AE9674-2A18-EE44-A3AA-8CB689A66F5E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C8A7B4-7D74-5F46-91AE-590F545306D7}" type="pres">
      <dgm:prSet presAssocID="{26466FBD-7CB4-F840-8656-F9F56CB08DC3}" presName="sibTrans" presStyleLbl="sibTrans2D1" presStyleIdx="0" presStyleCnt="5"/>
      <dgm:spPr/>
      <dgm:t>
        <a:bodyPr/>
        <a:lstStyle/>
        <a:p>
          <a:endParaRPr lang="en-US"/>
        </a:p>
      </dgm:t>
    </dgm:pt>
    <dgm:pt modelId="{4EFEDE12-B211-0D44-8B07-C7D229F58C11}" type="pres">
      <dgm:prSet presAssocID="{26466FBD-7CB4-F840-8656-F9F56CB08DC3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3E4317A6-67E6-8E43-96FB-34E8DEB3AA8C}" type="pres">
      <dgm:prSet presAssocID="{1F1BF27D-A6E5-B745-B3E7-6D6272632D5E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A5FE5C-058A-AD4C-855E-D318F138348B}" type="pres">
      <dgm:prSet presAssocID="{6E83C8E2-F39A-F948-97CC-350F46A2ED02}" presName="sibTrans" presStyleLbl="sibTrans2D1" presStyleIdx="1" presStyleCnt="5"/>
      <dgm:spPr/>
      <dgm:t>
        <a:bodyPr/>
        <a:lstStyle/>
        <a:p>
          <a:endParaRPr lang="en-US"/>
        </a:p>
      </dgm:t>
    </dgm:pt>
    <dgm:pt modelId="{C394B255-1C48-7945-95FC-1C5A86ABAE74}" type="pres">
      <dgm:prSet presAssocID="{6E83C8E2-F39A-F948-97CC-350F46A2ED02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383FAB57-2EEB-8A4A-800A-4651674C9BC7}" type="pres">
      <dgm:prSet presAssocID="{D37CC8C6-8A2C-2744-8B2D-B060BDB47C9E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0A9AFD-3443-DD42-8810-24D1C1C6F2B7}" type="pres">
      <dgm:prSet presAssocID="{DEBA0CC9-1377-6041-9C05-435225C26B80}" presName="sibTrans" presStyleLbl="sibTrans2D1" presStyleIdx="2" presStyleCnt="5"/>
      <dgm:spPr/>
      <dgm:t>
        <a:bodyPr/>
        <a:lstStyle/>
        <a:p>
          <a:endParaRPr lang="en-US"/>
        </a:p>
      </dgm:t>
    </dgm:pt>
    <dgm:pt modelId="{07CA04AD-DB74-5149-A398-474508E3312E}" type="pres">
      <dgm:prSet presAssocID="{DEBA0CC9-1377-6041-9C05-435225C26B80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BC9EB296-4101-1641-B700-9A4FFA796901}" type="pres">
      <dgm:prSet presAssocID="{CC5B1D01-52C9-874C-90C2-C59185D60DD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AE74FA-4738-774F-A319-DAAC528427A4}" type="pres">
      <dgm:prSet presAssocID="{25B4FEAF-32E8-9C45-AE6D-D5FDCAFD743A}" presName="sibTrans" presStyleLbl="sibTrans2D1" presStyleIdx="3" presStyleCnt="5"/>
      <dgm:spPr/>
      <dgm:t>
        <a:bodyPr/>
        <a:lstStyle/>
        <a:p>
          <a:endParaRPr lang="en-US"/>
        </a:p>
      </dgm:t>
    </dgm:pt>
    <dgm:pt modelId="{D4083366-17E2-764F-90C6-4D1DE3871577}" type="pres">
      <dgm:prSet presAssocID="{25B4FEAF-32E8-9C45-AE6D-D5FDCAFD743A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B301A4F9-F11C-4249-8CC5-9214FFDA4A36}" type="pres">
      <dgm:prSet presAssocID="{EA3FAC3E-2A9B-2C41-B877-CA8C0892AD1D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174F96-441E-F247-81AF-D0E16631BC0A}" type="pres">
      <dgm:prSet presAssocID="{AA8EDB0C-817E-4A42-90B5-EC6085D784E0}" presName="sibTrans" presStyleLbl="sibTrans2D1" presStyleIdx="4" presStyleCnt="5"/>
      <dgm:spPr/>
      <dgm:t>
        <a:bodyPr/>
        <a:lstStyle/>
        <a:p>
          <a:endParaRPr lang="en-US"/>
        </a:p>
      </dgm:t>
    </dgm:pt>
    <dgm:pt modelId="{DD06A85E-F385-B440-BD2E-BAF6DF9656E5}" type="pres">
      <dgm:prSet presAssocID="{AA8EDB0C-817E-4A42-90B5-EC6085D784E0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49456E57-1754-B943-945E-381F3C144501}" type="pres">
      <dgm:prSet presAssocID="{3CE5C911-B110-AB42-890D-1BBB1797978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6586CFF-19EC-664B-A1D3-399D02899F05}" type="presOf" srcId="{3CE5C911-B110-AB42-890D-1BBB17979784}" destId="{49456E57-1754-B943-945E-381F3C144501}" srcOrd="0" destOrd="0" presId="urn:microsoft.com/office/officeart/2005/8/layout/process1"/>
    <dgm:cxn modelId="{88F829BB-96D4-D44E-B52C-9730A09D82BC}" type="presOf" srcId="{DEBA0CC9-1377-6041-9C05-435225C26B80}" destId="{7E0A9AFD-3443-DD42-8810-24D1C1C6F2B7}" srcOrd="0" destOrd="0" presId="urn:microsoft.com/office/officeart/2005/8/layout/process1"/>
    <dgm:cxn modelId="{5FCF0E0C-0832-544C-91EE-297A7E077823}" type="presOf" srcId="{1F1BF27D-A6E5-B745-B3E7-6D6272632D5E}" destId="{3E4317A6-67E6-8E43-96FB-34E8DEB3AA8C}" srcOrd="0" destOrd="0" presId="urn:microsoft.com/office/officeart/2005/8/layout/process1"/>
    <dgm:cxn modelId="{7916D8CC-5E9D-1543-9879-CD2271799440}" type="presOf" srcId="{F7AE9674-2A18-EE44-A3AA-8CB689A66F5E}" destId="{F5CD4542-967D-F44A-82F0-46B9272B8117}" srcOrd="0" destOrd="0" presId="urn:microsoft.com/office/officeart/2005/8/layout/process1"/>
    <dgm:cxn modelId="{F8785CC1-D9D9-0346-9E06-89865E4F0214}" type="presOf" srcId="{AA8EDB0C-817E-4A42-90B5-EC6085D784E0}" destId="{DD06A85E-F385-B440-BD2E-BAF6DF9656E5}" srcOrd="1" destOrd="0" presId="urn:microsoft.com/office/officeart/2005/8/layout/process1"/>
    <dgm:cxn modelId="{645499B3-8190-1547-86D2-7861CA7C7093}" type="presOf" srcId="{DEBA0CC9-1377-6041-9C05-435225C26B80}" destId="{07CA04AD-DB74-5149-A398-474508E3312E}" srcOrd="1" destOrd="0" presId="urn:microsoft.com/office/officeart/2005/8/layout/process1"/>
    <dgm:cxn modelId="{9405CA20-4303-B944-A4D2-BF7C60D45DE3}" type="presOf" srcId="{25B4FEAF-32E8-9C45-AE6D-D5FDCAFD743A}" destId="{D4083366-17E2-764F-90C6-4D1DE3871577}" srcOrd="1" destOrd="0" presId="urn:microsoft.com/office/officeart/2005/8/layout/process1"/>
    <dgm:cxn modelId="{3EEFC321-7487-7946-98CF-ABF045B6B059}" type="presOf" srcId="{EA3FAC3E-2A9B-2C41-B877-CA8C0892AD1D}" destId="{B301A4F9-F11C-4249-8CC5-9214FFDA4A36}" srcOrd="0" destOrd="0" presId="urn:microsoft.com/office/officeart/2005/8/layout/process1"/>
    <dgm:cxn modelId="{08FEE683-61A7-334B-BE44-87F54FD15ACC}" srcId="{F2743537-20C2-9049-BF35-57F186A99D33}" destId="{EA3FAC3E-2A9B-2C41-B877-CA8C0892AD1D}" srcOrd="4" destOrd="0" parTransId="{F4D143EC-16FC-8240-88D1-021244032F74}" sibTransId="{AA8EDB0C-817E-4A42-90B5-EC6085D784E0}"/>
    <dgm:cxn modelId="{C8ECBB69-0388-4647-A2C7-B5E20B944C89}" type="presOf" srcId="{CC5B1D01-52C9-874C-90C2-C59185D60DDC}" destId="{BC9EB296-4101-1641-B700-9A4FFA796901}" srcOrd="0" destOrd="0" presId="urn:microsoft.com/office/officeart/2005/8/layout/process1"/>
    <dgm:cxn modelId="{74A5D114-ADC7-2C4C-89E8-F2CA6A5D89B3}" srcId="{F2743537-20C2-9049-BF35-57F186A99D33}" destId="{F7AE9674-2A18-EE44-A3AA-8CB689A66F5E}" srcOrd="0" destOrd="0" parTransId="{0110E01D-D46A-7840-B6C0-879C14E956D6}" sibTransId="{26466FBD-7CB4-F840-8656-F9F56CB08DC3}"/>
    <dgm:cxn modelId="{521EAF5F-D0E0-394D-8962-FF18B1075467}" type="presOf" srcId="{D37CC8C6-8A2C-2744-8B2D-B060BDB47C9E}" destId="{383FAB57-2EEB-8A4A-800A-4651674C9BC7}" srcOrd="0" destOrd="0" presId="urn:microsoft.com/office/officeart/2005/8/layout/process1"/>
    <dgm:cxn modelId="{413D53FE-1A8F-1E47-AC3D-A0B95E37D554}" srcId="{F2743537-20C2-9049-BF35-57F186A99D33}" destId="{3CE5C911-B110-AB42-890D-1BBB17979784}" srcOrd="5" destOrd="0" parTransId="{5FC840A3-6F0A-AF48-A254-F95B64DCB3A0}" sibTransId="{6D2A7E0A-A8EE-FB4B-BDE9-42C7E513E0DD}"/>
    <dgm:cxn modelId="{A80CD0EB-61D6-D343-A23A-4C6D3E8C1EE7}" type="presOf" srcId="{AA8EDB0C-817E-4A42-90B5-EC6085D784E0}" destId="{36174F96-441E-F247-81AF-D0E16631BC0A}" srcOrd="0" destOrd="0" presId="urn:microsoft.com/office/officeart/2005/8/layout/process1"/>
    <dgm:cxn modelId="{336ECF6E-AC9C-EB45-9A23-6A6D23E5693E}" srcId="{F2743537-20C2-9049-BF35-57F186A99D33}" destId="{CC5B1D01-52C9-874C-90C2-C59185D60DDC}" srcOrd="3" destOrd="0" parTransId="{5B52403B-727D-9349-B068-86385AEB1861}" sibTransId="{25B4FEAF-32E8-9C45-AE6D-D5FDCAFD743A}"/>
    <dgm:cxn modelId="{730D4024-E25C-0F42-AC75-764FDD4326DE}" srcId="{F2743537-20C2-9049-BF35-57F186A99D33}" destId="{1F1BF27D-A6E5-B745-B3E7-6D6272632D5E}" srcOrd="1" destOrd="0" parTransId="{6CD661A2-19B8-DD4E-A49C-BAE1A071D89A}" sibTransId="{6E83C8E2-F39A-F948-97CC-350F46A2ED02}"/>
    <dgm:cxn modelId="{BA4835AF-BB41-0844-A03C-0D9A3BB3C8D3}" type="presOf" srcId="{6E83C8E2-F39A-F948-97CC-350F46A2ED02}" destId="{C394B255-1C48-7945-95FC-1C5A86ABAE74}" srcOrd="1" destOrd="0" presId="urn:microsoft.com/office/officeart/2005/8/layout/process1"/>
    <dgm:cxn modelId="{96E381C4-98EE-E24F-8570-687AE0EEC588}" srcId="{F2743537-20C2-9049-BF35-57F186A99D33}" destId="{D37CC8C6-8A2C-2744-8B2D-B060BDB47C9E}" srcOrd="2" destOrd="0" parTransId="{1E0AED4A-E396-5A43-B338-B69F7CABF7E5}" sibTransId="{DEBA0CC9-1377-6041-9C05-435225C26B80}"/>
    <dgm:cxn modelId="{98DC4DDE-BF17-FF46-BE58-F9E7D8BEA1B6}" type="presOf" srcId="{26466FBD-7CB4-F840-8656-F9F56CB08DC3}" destId="{50C8A7B4-7D74-5F46-91AE-590F545306D7}" srcOrd="0" destOrd="0" presId="urn:microsoft.com/office/officeart/2005/8/layout/process1"/>
    <dgm:cxn modelId="{95E22912-ED5A-6E42-B499-75E5B537C1E7}" type="presOf" srcId="{F2743537-20C2-9049-BF35-57F186A99D33}" destId="{9DA063C1-0C1B-AA43-9CAE-4E098A42E808}" srcOrd="0" destOrd="0" presId="urn:microsoft.com/office/officeart/2005/8/layout/process1"/>
    <dgm:cxn modelId="{C40FD77E-DA00-2C49-BE73-A55C9EAD1B17}" type="presOf" srcId="{26466FBD-7CB4-F840-8656-F9F56CB08DC3}" destId="{4EFEDE12-B211-0D44-8B07-C7D229F58C11}" srcOrd="1" destOrd="0" presId="urn:microsoft.com/office/officeart/2005/8/layout/process1"/>
    <dgm:cxn modelId="{E2FEBDB2-C95E-0E4C-8ABF-7B74AEDB890D}" type="presOf" srcId="{25B4FEAF-32E8-9C45-AE6D-D5FDCAFD743A}" destId="{1EAE74FA-4738-774F-A319-DAAC528427A4}" srcOrd="0" destOrd="0" presId="urn:microsoft.com/office/officeart/2005/8/layout/process1"/>
    <dgm:cxn modelId="{95BF0D6C-2778-5F47-8956-0CC0ADD94A42}" type="presOf" srcId="{6E83C8E2-F39A-F948-97CC-350F46A2ED02}" destId="{31A5FE5C-058A-AD4C-855E-D318F138348B}" srcOrd="0" destOrd="0" presId="urn:microsoft.com/office/officeart/2005/8/layout/process1"/>
    <dgm:cxn modelId="{26FC03D4-3866-D84B-A39B-CF55D59633DF}" type="presParOf" srcId="{9DA063C1-0C1B-AA43-9CAE-4E098A42E808}" destId="{F5CD4542-967D-F44A-82F0-46B9272B8117}" srcOrd="0" destOrd="0" presId="urn:microsoft.com/office/officeart/2005/8/layout/process1"/>
    <dgm:cxn modelId="{8F4F9FFB-FE67-5842-A0D0-FA41B4C3B39F}" type="presParOf" srcId="{9DA063C1-0C1B-AA43-9CAE-4E098A42E808}" destId="{50C8A7B4-7D74-5F46-91AE-590F545306D7}" srcOrd="1" destOrd="0" presId="urn:microsoft.com/office/officeart/2005/8/layout/process1"/>
    <dgm:cxn modelId="{49E50263-D2EA-1143-BD15-643ACB5127A8}" type="presParOf" srcId="{50C8A7B4-7D74-5F46-91AE-590F545306D7}" destId="{4EFEDE12-B211-0D44-8B07-C7D229F58C11}" srcOrd="0" destOrd="0" presId="urn:microsoft.com/office/officeart/2005/8/layout/process1"/>
    <dgm:cxn modelId="{C5F6F128-F411-9748-B46D-925AA5710FAF}" type="presParOf" srcId="{9DA063C1-0C1B-AA43-9CAE-4E098A42E808}" destId="{3E4317A6-67E6-8E43-96FB-34E8DEB3AA8C}" srcOrd="2" destOrd="0" presId="urn:microsoft.com/office/officeart/2005/8/layout/process1"/>
    <dgm:cxn modelId="{AAC2A312-5506-0B44-9CFB-ADA11045FAE5}" type="presParOf" srcId="{9DA063C1-0C1B-AA43-9CAE-4E098A42E808}" destId="{31A5FE5C-058A-AD4C-855E-D318F138348B}" srcOrd="3" destOrd="0" presId="urn:microsoft.com/office/officeart/2005/8/layout/process1"/>
    <dgm:cxn modelId="{A1F292ED-2506-F74F-81CC-CD07FAD15AD7}" type="presParOf" srcId="{31A5FE5C-058A-AD4C-855E-D318F138348B}" destId="{C394B255-1C48-7945-95FC-1C5A86ABAE74}" srcOrd="0" destOrd="0" presId="urn:microsoft.com/office/officeart/2005/8/layout/process1"/>
    <dgm:cxn modelId="{2748C03B-E3FA-6A4A-A3CA-890CF1A7B3CF}" type="presParOf" srcId="{9DA063C1-0C1B-AA43-9CAE-4E098A42E808}" destId="{383FAB57-2EEB-8A4A-800A-4651674C9BC7}" srcOrd="4" destOrd="0" presId="urn:microsoft.com/office/officeart/2005/8/layout/process1"/>
    <dgm:cxn modelId="{7F25FF74-E8FD-F047-AA4E-3A11794975FF}" type="presParOf" srcId="{9DA063C1-0C1B-AA43-9CAE-4E098A42E808}" destId="{7E0A9AFD-3443-DD42-8810-24D1C1C6F2B7}" srcOrd="5" destOrd="0" presId="urn:microsoft.com/office/officeart/2005/8/layout/process1"/>
    <dgm:cxn modelId="{43B21FB7-141D-0342-AF00-8E12FE7EC25B}" type="presParOf" srcId="{7E0A9AFD-3443-DD42-8810-24D1C1C6F2B7}" destId="{07CA04AD-DB74-5149-A398-474508E3312E}" srcOrd="0" destOrd="0" presId="urn:microsoft.com/office/officeart/2005/8/layout/process1"/>
    <dgm:cxn modelId="{76FCBFC4-2F8F-A242-B553-FFDC232A35C5}" type="presParOf" srcId="{9DA063C1-0C1B-AA43-9CAE-4E098A42E808}" destId="{BC9EB296-4101-1641-B700-9A4FFA796901}" srcOrd="6" destOrd="0" presId="urn:microsoft.com/office/officeart/2005/8/layout/process1"/>
    <dgm:cxn modelId="{7EAB7630-F481-6F45-B86D-3405B3491B6A}" type="presParOf" srcId="{9DA063C1-0C1B-AA43-9CAE-4E098A42E808}" destId="{1EAE74FA-4738-774F-A319-DAAC528427A4}" srcOrd="7" destOrd="0" presId="urn:microsoft.com/office/officeart/2005/8/layout/process1"/>
    <dgm:cxn modelId="{9A43763E-6715-FE46-930C-522BDF00D077}" type="presParOf" srcId="{1EAE74FA-4738-774F-A319-DAAC528427A4}" destId="{D4083366-17E2-764F-90C6-4D1DE3871577}" srcOrd="0" destOrd="0" presId="urn:microsoft.com/office/officeart/2005/8/layout/process1"/>
    <dgm:cxn modelId="{FFC0C6CA-88AB-CB4C-85B6-7ABB50866B29}" type="presParOf" srcId="{9DA063C1-0C1B-AA43-9CAE-4E098A42E808}" destId="{B301A4F9-F11C-4249-8CC5-9214FFDA4A36}" srcOrd="8" destOrd="0" presId="urn:microsoft.com/office/officeart/2005/8/layout/process1"/>
    <dgm:cxn modelId="{7B2DA99F-62B8-EC43-81BE-BAA2009ED49A}" type="presParOf" srcId="{9DA063C1-0C1B-AA43-9CAE-4E098A42E808}" destId="{36174F96-441E-F247-81AF-D0E16631BC0A}" srcOrd="9" destOrd="0" presId="urn:microsoft.com/office/officeart/2005/8/layout/process1"/>
    <dgm:cxn modelId="{BE1B1462-C208-464F-8336-249B09267149}" type="presParOf" srcId="{36174F96-441E-F247-81AF-D0E16631BC0A}" destId="{DD06A85E-F385-B440-BD2E-BAF6DF9656E5}" srcOrd="0" destOrd="0" presId="urn:microsoft.com/office/officeart/2005/8/layout/process1"/>
    <dgm:cxn modelId="{6A4F2507-E9EA-9B48-88BC-C521AD4A0741}" type="presParOf" srcId="{9DA063C1-0C1B-AA43-9CAE-4E098A42E808}" destId="{49456E57-1754-B943-945E-381F3C144501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CD4542-967D-F44A-82F0-46B9272B8117}">
      <dsp:nvSpPr>
        <dsp:cNvPr id="0" name=""/>
        <dsp:cNvSpPr/>
      </dsp:nvSpPr>
      <dsp:spPr>
        <a:xfrm>
          <a:off x="0" y="1271170"/>
          <a:ext cx="995891" cy="136079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300" kern="1200">
              <a:latin typeface="Times New Roman"/>
              <a:cs typeface="Times New Roman"/>
            </a:rPr>
            <a:t>Research question and immediate aim</a:t>
          </a:r>
        </a:p>
      </dsp:txBody>
      <dsp:txXfrm>
        <a:off x="29169" y="1300339"/>
        <a:ext cx="937553" cy="1302454"/>
      </dsp:txXfrm>
    </dsp:sp>
    <dsp:sp modelId="{50C8A7B4-7D74-5F46-91AE-590F545306D7}">
      <dsp:nvSpPr>
        <dsp:cNvPr id="0" name=""/>
        <dsp:cNvSpPr/>
      </dsp:nvSpPr>
      <dsp:spPr>
        <a:xfrm>
          <a:off x="1095480" y="1828075"/>
          <a:ext cx="211129" cy="246981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900" kern="1200">
            <a:latin typeface="Times New Roman"/>
            <a:cs typeface="Times New Roman"/>
          </a:endParaRPr>
        </a:p>
      </dsp:txBody>
      <dsp:txXfrm>
        <a:off x="1095480" y="1877471"/>
        <a:ext cx="147790" cy="148189"/>
      </dsp:txXfrm>
    </dsp:sp>
    <dsp:sp modelId="{3E4317A6-67E6-8E43-96FB-34E8DEB3AA8C}">
      <dsp:nvSpPr>
        <dsp:cNvPr id="0" name=""/>
        <dsp:cNvSpPr/>
      </dsp:nvSpPr>
      <dsp:spPr>
        <a:xfrm>
          <a:off x="1394248" y="1271170"/>
          <a:ext cx="995891" cy="136079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300" kern="1200">
              <a:latin typeface="Times New Roman"/>
              <a:cs typeface="Times New Roman"/>
            </a:rPr>
            <a:t>Significance of aim</a:t>
          </a:r>
        </a:p>
      </dsp:txBody>
      <dsp:txXfrm>
        <a:off x="1423417" y="1300339"/>
        <a:ext cx="937553" cy="1302454"/>
      </dsp:txXfrm>
    </dsp:sp>
    <dsp:sp modelId="{31A5FE5C-058A-AD4C-855E-D318F138348B}">
      <dsp:nvSpPr>
        <dsp:cNvPr id="0" name=""/>
        <dsp:cNvSpPr/>
      </dsp:nvSpPr>
      <dsp:spPr>
        <a:xfrm>
          <a:off x="2489729" y="1828075"/>
          <a:ext cx="211129" cy="246981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900" kern="1200">
            <a:latin typeface="Times New Roman"/>
            <a:cs typeface="Times New Roman"/>
          </a:endParaRPr>
        </a:p>
      </dsp:txBody>
      <dsp:txXfrm>
        <a:off x="2489729" y="1877471"/>
        <a:ext cx="147790" cy="148189"/>
      </dsp:txXfrm>
    </dsp:sp>
    <dsp:sp modelId="{383FAB57-2EEB-8A4A-800A-4651674C9BC7}">
      <dsp:nvSpPr>
        <dsp:cNvPr id="0" name=""/>
        <dsp:cNvSpPr/>
      </dsp:nvSpPr>
      <dsp:spPr>
        <a:xfrm>
          <a:off x="2788496" y="1271170"/>
          <a:ext cx="995891" cy="136079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300" kern="1200">
              <a:latin typeface="Times New Roman"/>
              <a:cs typeface="Times New Roman"/>
            </a:rPr>
            <a:t>Problem</a:t>
          </a:r>
        </a:p>
      </dsp:txBody>
      <dsp:txXfrm>
        <a:off x="2817665" y="1300339"/>
        <a:ext cx="937553" cy="1302454"/>
      </dsp:txXfrm>
    </dsp:sp>
    <dsp:sp modelId="{7E0A9AFD-3443-DD42-8810-24D1C1C6F2B7}">
      <dsp:nvSpPr>
        <dsp:cNvPr id="0" name=""/>
        <dsp:cNvSpPr/>
      </dsp:nvSpPr>
      <dsp:spPr>
        <a:xfrm>
          <a:off x="3883977" y="1828075"/>
          <a:ext cx="211129" cy="246981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900" kern="1200">
            <a:latin typeface="Times New Roman"/>
            <a:cs typeface="Times New Roman"/>
          </a:endParaRPr>
        </a:p>
      </dsp:txBody>
      <dsp:txXfrm>
        <a:off x="3883977" y="1877471"/>
        <a:ext cx="147790" cy="148189"/>
      </dsp:txXfrm>
    </dsp:sp>
    <dsp:sp modelId="{BC9EB296-4101-1641-B700-9A4FFA796901}">
      <dsp:nvSpPr>
        <dsp:cNvPr id="0" name=""/>
        <dsp:cNvSpPr/>
      </dsp:nvSpPr>
      <dsp:spPr>
        <a:xfrm>
          <a:off x="4182744" y="1271170"/>
          <a:ext cx="995891" cy="136079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300" kern="1200">
              <a:latin typeface="Times New Roman"/>
              <a:cs typeface="Times New Roman"/>
            </a:rPr>
            <a:t>Significance of problem</a:t>
          </a:r>
        </a:p>
      </dsp:txBody>
      <dsp:txXfrm>
        <a:off x="4211913" y="1300339"/>
        <a:ext cx="937553" cy="1302454"/>
      </dsp:txXfrm>
    </dsp:sp>
    <dsp:sp modelId="{1EAE74FA-4738-774F-A319-DAAC528427A4}">
      <dsp:nvSpPr>
        <dsp:cNvPr id="0" name=""/>
        <dsp:cNvSpPr/>
      </dsp:nvSpPr>
      <dsp:spPr>
        <a:xfrm>
          <a:off x="5278225" y="1828075"/>
          <a:ext cx="211129" cy="246981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900" kern="1200">
            <a:latin typeface="Times New Roman"/>
            <a:cs typeface="Times New Roman"/>
          </a:endParaRPr>
        </a:p>
      </dsp:txBody>
      <dsp:txXfrm>
        <a:off x="5278225" y="1877471"/>
        <a:ext cx="147790" cy="148189"/>
      </dsp:txXfrm>
    </dsp:sp>
    <dsp:sp modelId="{B301A4F9-F11C-4249-8CC5-9214FFDA4A36}">
      <dsp:nvSpPr>
        <dsp:cNvPr id="0" name=""/>
        <dsp:cNvSpPr/>
      </dsp:nvSpPr>
      <dsp:spPr>
        <a:xfrm>
          <a:off x="5576993" y="1271170"/>
          <a:ext cx="995891" cy="136079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300" kern="1200">
              <a:latin typeface="Times New Roman"/>
              <a:cs typeface="Times New Roman"/>
            </a:rPr>
            <a:t>Aim with objectives </a:t>
          </a:r>
          <a:r>
            <a:rPr lang="en-US" sz="1300" b="1" kern="1200">
              <a:latin typeface="Times New Roman"/>
              <a:cs typeface="Times New Roman"/>
            </a:rPr>
            <a:t>or</a:t>
          </a:r>
          <a:r>
            <a:rPr lang="en-US" sz="1300" kern="1200">
              <a:latin typeface="Times New Roman"/>
              <a:cs typeface="Times New Roman"/>
            </a:rPr>
            <a:t> Research question with sub-questions</a:t>
          </a:r>
        </a:p>
      </dsp:txBody>
      <dsp:txXfrm>
        <a:off x="5606162" y="1300339"/>
        <a:ext cx="937553" cy="1302454"/>
      </dsp:txXfrm>
    </dsp:sp>
    <dsp:sp modelId="{36174F96-441E-F247-81AF-D0E16631BC0A}">
      <dsp:nvSpPr>
        <dsp:cNvPr id="0" name=""/>
        <dsp:cNvSpPr/>
      </dsp:nvSpPr>
      <dsp:spPr>
        <a:xfrm>
          <a:off x="6672473" y="1828075"/>
          <a:ext cx="211129" cy="246981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900" kern="1200">
            <a:latin typeface="Times New Roman"/>
            <a:cs typeface="Times New Roman"/>
          </a:endParaRPr>
        </a:p>
      </dsp:txBody>
      <dsp:txXfrm>
        <a:off x="6672473" y="1877471"/>
        <a:ext cx="147790" cy="148189"/>
      </dsp:txXfrm>
    </dsp:sp>
    <dsp:sp modelId="{49456E57-1754-B943-945E-381F3C144501}">
      <dsp:nvSpPr>
        <dsp:cNvPr id="0" name=""/>
        <dsp:cNvSpPr/>
      </dsp:nvSpPr>
      <dsp:spPr>
        <a:xfrm>
          <a:off x="6971241" y="1271170"/>
          <a:ext cx="995891" cy="136079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300" kern="1200">
              <a:latin typeface="Times New Roman"/>
              <a:cs typeface="Times New Roman"/>
            </a:rPr>
            <a:t>Outcome and long term aim</a:t>
          </a:r>
        </a:p>
      </dsp:txBody>
      <dsp:txXfrm>
        <a:off x="7000410" y="1300339"/>
        <a:ext cx="937553" cy="13024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095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185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60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309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049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52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702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902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596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364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74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9D612-571D-7E45-828E-65F25BBB7447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87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62771"/>
            <a:ext cx="7772400" cy="1470025"/>
          </a:xfrm>
        </p:spPr>
        <p:txBody>
          <a:bodyPr/>
          <a:lstStyle/>
          <a:p>
            <a:r>
              <a:rPr lang="en-US" dirty="0" smtClean="0"/>
              <a:t>Chapter 12</a:t>
            </a:r>
            <a:br>
              <a:rPr lang="en-US" dirty="0" smtClean="0"/>
            </a:br>
            <a:r>
              <a:rPr lang="en-US" dirty="0" smtClean="0"/>
              <a:t>Proposing your research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4120162"/>
            <a:ext cx="8036299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Mills J and Birks M. (2014). In: Mills J and Birks M (</a:t>
            </a:r>
            <a:r>
              <a:rPr lang="en-US" dirty="0" err="1" smtClean="0"/>
              <a:t>eds</a:t>
            </a:r>
            <a:r>
              <a:rPr lang="en-US" dirty="0" smtClean="0"/>
              <a:t>) </a:t>
            </a:r>
            <a:r>
              <a:rPr lang="en-US" i="1" dirty="0" smtClean="0"/>
              <a:t>Qualitative methodologies: A practical guide. </a:t>
            </a:r>
            <a:r>
              <a:rPr lang="en-US" dirty="0" smtClean="0"/>
              <a:t>London:</a:t>
            </a:r>
            <a:r>
              <a:rPr lang="en-US" i="1" dirty="0" smtClean="0"/>
              <a:t> </a:t>
            </a:r>
            <a:r>
              <a:rPr lang="en-US" dirty="0" smtClean="0"/>
              <a:t>Sage Publications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152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800"/>
              </a:spcAft>
              <a:buNone/>
            </a:pPr>
            <a:r>
              <a:rPr lang="en-US" dirty="0" smtClean="0"/>
              <a:t>Includes: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what is known and what is not known about your substantive area of inquiry</a:t>
            </a:r>
          </a:p>
          <a:p>
            <a:pPr>
              <a:spcAft>
                <a:spcPts val="1800"/>
              </a:spcAft>
            </a:pPr>
            <a:r>
              <a:rPr lang="en-US" dirty="0"/>
              <a:t>h</a:t>
            </a:r>
            <a:r>
              <a:rPr lang="en-US" dirty="0" smtClean="0"/>
              <a:t>ow your proposed study will address gaps in the evidence base</a:t>
            </a:r>
          </a:p>
          <a:p>
            <a:pPr>
              <a:spcAft>
                <a:spcPts val="1800"/>
              </a:spcAft>
            </a:pPr>
            <a:r>
              <a:rPr lang="en-US" dirty="0"/>
              <a:t>a</a:t>
            </a:r>
            <a:r>
              <a:rPr lang="en-US" dirty="0" smtClean="0"/>
              <a:t> clear purpose statement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01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1800"/>
              </a:spcAft>
            </a:pPr>
            <a:r>
              <a:rPr lang="en-US" dirty="0" smtClean="0"/>
              <a:t>Proposals often require a conceptual or theoretical framework</a:t>
            </a:r>
          </a:p>
          <a:p>
            <a:pPr>
              <a:spcAft>
                <a:spcPts val="1800"/>
              </a:spcAft>
            </a:pPr>
            <a:r>
              <a:rPr lang="en-US" dirty="0"/>
              <a:t>Q</a:t>
            </a:r>
            <a:r>
              <a:rPr lang="en-US" dirty="0" smtClean="0"/>
              <a:t>ualitative </a:t>
            </a:r>
            <a:r>
              <a:rPr lang="en-US" dirty="0"/>
              <a:t>researchers </a:t>
            </a:r>
            <a:r>
              <a:rPr lang="en-US" dirty="0" smtClean="0"/>
              <a:t>often pose </a:t>
            </a:r>
            <a:r>
              <a:rPr lang="en-US" dirty="0"/>
              <a:t>questions best answered by methods of data collection and analysis that are largely inductive in nature </a:t>
            </a:r>
            <a:endParaRPr lang="en-US" dirty="0" smtClean="0"/>
          </a:p>
          <a:p>
            <a:pPr>
              <a:spcAft>
                <a:spcPts val="1800"/>
              </a:spcAft>
            </a:pPr>
            <a:r>
              <a:rPr lang="en-US" dirty="0" smtClean="0"/>
              <a:t>Qualitative researchers may choose a theoretical or conceptual framework that is abstract (i.e. broad paradigms such as feminism, critical theory, postmodernism)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6770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Research plan </a:t>
            </a:r>
            <a:br>
              <a:rPr lang="en-US" dirty="0" smtClean="0"/>
            </a:br>
            <a:r>
              <a:rPr lang="en-US" dirty="0" smtClean="0"/>
              <a:t>(methods and techniques)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Begin with a one paragraph description of the overall study design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Specify whether your study is qualitative, quantitative or mixed methods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Include the parameters or scope of your proposed study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4820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Research plan </a:t>
            </a:r>
            <a:br>
              <a:rPr lang="en-US" dirty="0"/>
            </a:br>
            <a:r>
              <a:rPr lang="en-US" dirty="0"/>
              <a:t>(methods and techniques)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Research plan sub-heading: Sample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Generally only small sample size required for studies using qualitative methodologies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Sometimes difficult to predict final sample size and constitution of the sample </a:t>
            </a:r>
            <a:r>
              <a:rPr lang="en-US" sz="1400" dirty="0" smtClean="0"/>
              <a:t>(Birks and Mills, 2011)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595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Research plan </a:t>
            </a:r>
            <a:br>
              <a:rPr lang="en-US" dirty="0"/>
            </a:br>
            <a:r>
              <a:rPr lang="en-US" dirty="0"/>
              <a:t>(methods and techniques)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dirty="0" smtClean="0"/>
              <a:t>May elect to include an estimation of one or more of the following to communicate scope of data:</a:t>
            </a:r>
          </a:p>
          <a:p>
            <a:pPr>
              <a:spcAft>
                <a:spcPts val="1800"/>
              </a:spcAft>
            </a:pPr>
            <a:r>
              <a:rPr lang="en-US" dirty="0"/>
              <a:t>p</a:t>
            </a:r>
            <a:r>
              <a:rPr lang="en-US" dirty="0" smtClean="0"/>
              <a:t>ages of transcribed text</a:t>
            </a:r>
          </a:p>
          <a:p>
            <a:pPr>
              <a:spcAft>
                <a:spcPts val="1800"/>
              </a:spcAft>
            </a:pPr>
            <a:r>
              <a:rPr lang="en-US" dirty="0"/>
              <a:t>h</a:t>
            </a:r>
            <a:r>
              <a:rPr lang="en-US" dirty="0" smtClean="0"/>
              <a:t>ours of interview time</a:t>
            </a:r>
          </a:p>
          <a:p>
            <a:pPr>
              <a:spcAft>
                <a:spcPts val="1800"/>
              </a:spcAft>
            </a:pPr>
            <a:r>
              <a:rPr lang="en-US" dirty="0"/>
              <a:t>p</a:t>
            </a:r>
            <a:r>
              <a:rPr lang="en-US" dirty="0" smtClean="0"/>
              <a:t>ages of documentation generated by participants (i.e. blog entries, diaries)</a:t>
            </a:r>
          </a:p>
          <a:p>
            <a:pPr>
              <a:spcAft>
                <a:spcPts val="1800"/>
              </a:spcAft>
            </a:pPr>
            <a:r>
              <a:rPr lang="en-US" dirty="0"/>
              <a:t>n</a:t>
            </a:r>
            <a:r>
              <a:rPr lang="en-US" dirty="0" smtClean="0"/>
              <a:t>umber of digital stories created by participants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6724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Research plan </a:t>
            </a:r>
            <a:br>
              <a:rPr lang="en-US" dirty="0"/>
            </a:br>
            <a:r>
              <a:rPr lang="en-US" dirty="0"/>
              <a:t>(methods and techniques)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/>
              <a:t>Research plan sub-heading: </a:t>
            </a:r>
            <a:r>
              <a:rPr lang="en-US" dirty="0" smtClean="0"/>
              <a:t>Ethical issues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Potential risks to participants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How you will ensure informed and voluntary participation in your study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5955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Research plan </a:t>
            </a:r>
            <a:br>
              <a:rPr lang="en-US" dirty="0"/>
            </a:br>
            <a:r>
              <a:rPr lang="en-US" dirty="0"/>
              <a:t>(methods and techniques)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Aft>
                <a:spcPts val="1800"/>
              </a:spcAft>
            </a:pPr>
            <a:r>
              <a:rPr lang="en-US" dirty="0"/>
              <a:t>Research plan sub-heading: </a:t>
            </a:r>
            <a:r>
              <a:rPr lang="en-US" dirty="0" smtClean="0"/>
              <a:t>Data collection/generation and analysis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Use diagrams, flow charts and tables where possible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Economizes on text and shows clarity of thought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Seek peer review before submitting your proposal, but don’t leave it until the last minute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404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Research plan </a:t>
            </a:r>
            <a:br>
              <a:rPr lang="en-US" dirty="0"/>
            </a:br>
            <a:r>
              <a:rPr lang="en-US" dirty="0"/>
              <a:t>(methods and techniques)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Research plan sub-heading: </a:t>
            </a:r>
            <a:r>
              <a:rPr lang="en-US" dirty="0" smtClean="0"/>
              <a:t>Research sub-questions or objectives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Both provide more concrete detail about how you plan to answer your research question and achieve your immediate aim</a:t>
            </a:r>
          </a:p>
        </p:txBody>
      </p:sp>
    </p:spTree>
    <p:extLst>
      <p:ext uri="{BB962C8B-B14F-4D97-AF65-F5344CB8AC3E}">
        <p14:creationId xmlns:p14="http://schemas.microsoft.com/office/powerpoint/2010/main" val="16981603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Research plan </a:t>
            </a:r>
            <a:br>
              <a:rPr lang="en-US" dirty="0"/>
            </a:br>
            <a:r>
              <a:rPr lang="en-US" dirty="0"/>
              <a:t>(methods and techniques)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800"/>
              </a:spcAft>
              <a:buNone/>
            </a:pPr>
            <a:r>
              <a:rPr lang="en-US" dirty="0" smtClean="0"/>
              <a:t>Choosing sub</a:t>
            </a:r>
            <a:r>
              <a:rPr lang="en-US" dirty="0"/>
              <a:t>-questions or objectives is influenced </a:t>
            </a:r>
            <a:r>
              <a:rPr lang="en-US" dirty="0" smtClean="0"/>
              <a:t>by: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your </a:t>
            </a:r>
            <a:r>
              <a:rPr lang="en-US" dirty="0"/>
              <a:t>chosen qualitative </a:t>
            </a:r>
            <a:r>
              <a:rPr lang="en-US" dirty="0" smtClean="0"/>
              <a:t>methodology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your preference and the preference of advisors or research team members</a:t>
            </a:r>
          </a:p>
          <a:p>
            <a:pPr>
              <a:spcAft>
                <a:spcPts val="1800"/>
              </a:spcAft>
            </a:pPr>
            <a:r>
              <a:rPr lang="en-US" dirty="0"/>
              <a:t>a</a:t>
            </a:r>
            <a:r>
              <a:rPr lang="en-US" dirty="0" smtClean="0"/>
              <a:t>pplication guidelines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4539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Research plan </a:t>
            </a:r>
            <a:br>
              <a:rPr lang="en-US" dirty="0"/>
            </a:br>
            <a:r>
              <a:rPr lang="en-US" dirty="0"/>
              <a:t>(methods and techniques)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Consider emphasizing sub-questions or objectives in bold or italics at the beginning of the paragraph that describes data collection and generation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If different phases of the study meet a number of sub-questions or objectives, consider presenting the research plan using phases or stages as an organizing framework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732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13564"/>
          </a:xfrm>
        </p:spPr>
        <p:txBody>
          <a:bodyPr>
            <a:normAutofit fontScale="92500" lnSpcReduction="10000"/>
          </a:bodyPr>
          <a:lstStyle/>
          <a:p>
            <a:pPr marL="0" lvl="0" indent="0">
              <a:spcAft>
                <a:spcPts val="2400"/>
              </a:spcAft>
              <a:buNone/>
            </a:pPr>
            <a:r>
              <a:rPr lang="en-US" dirty="0"/>
              <a:t>Identify characteristics of a strong qualitative research proposal</a:t>
            </a:r>
            <a:endParaRPr lang="en-AU" dirty="0"/>
          </a:p>
          <a:p>
            <a:pPr marL="0" lvl="0" indent="0">
              <a:spcAft>
                <a:spcPts val="2400"/>
              </a:spcAft>
              <a:buNone/>
            </a:pPr>
            <a:r>
              <a:rPr lang="en-US" dirty="0"/>
              <a:t>List the three main types of qualitative research proposals</a:t>
            </a:r>
            <a:endParaRPr lang="en-AU" dirty="0"/>
          </a:p>
          <a:p>
            <a:pPr marL="0" lvl="0" indent="0">
              <a:spcAft>
                <a:spcPts val="2400"/>
              </a:spcAft>
              <a:buNone/>
            </a:pPr>
            <a:r>
              <a:rPr lang="en-US" dirty="0"/>
              <a:t>Outline key considerations in writing a qualitative research proposal</a:t>
            </a:r>
            <a:endParaRPr lang="en-AU" dirty="0"/>
          </a:p>
          <a:p>
            <a:pPr marL="0" lvl="0" indent="0">
              <a:spcAft>
                <a:spcPts val="2400"/>
              </a:spcAft>
              <a:buNone/>
            </a:pPr>
            <a:r>
              <a:rPr lang="en-US" dirty="0"/>
              <a:t>Discuss how to successfully defend your qualitative research proposal</a:t>
            </a:r>
            <a:endParaRPr lang="en-AU" dirty="0"/>
          </a:p>
          <a:p>
            <a:pPr marL="0" lvl="0" indent="0">
              <a:spcAft>
                <a:spcPts val="2400"/>
              </a:spcAft>
              <a:buNone/>
            </a:pP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3450694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Research plan </a:t>
            </a:r>
            <a:br>
              <a:rPr lang="en-US" dirty="0"/>
            </a:br>
            <a:r>
              <a:rPr lang="en-US" dirty="0"/>
              <a:t>(methods and techniques)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Consider using diagrams or flowcharts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Consider writing up methods in a sequential manner 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Demonstrate your understanding of the often iterative process of qualitative data generation, collection and analysis appropriate to your methodology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7864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Research plan </a:t>
            </a:r>
            <a:br>
              <a:rPr lang="en-US" dirty="0"/>
            </a:br>
            <a:r>
              <a:rPr lang="en-US" dirty="0"/>
              <a:t>(methods and techniques)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Relate methods of analysis to sub-questions or objectives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Describe and justify techniques such as use of computer software, data management and data translation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9997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Research plan </a:t>
            </a:r>
            <a:br>
              <a:rPr lang="en-US" dirty="0"/>
            </a:br>
            <a:r>
              <a:rPr lang="en-US" dirty="0"/>
              <a:t>(methods and techniques)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76356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3000" dirty="0" smtClean="0"/>
              <a:t>Interrogate the quality of your qualitative research proposal by considering the following questions:</a:t>
            </a:r>
          </a:p>
          <a:p>
            <a:pPr lvl="0">
              <a:spcAft>
                <a:spcPts val="1200"/>
              </a:spcAft>
            </a:pPr>
            <a:r>
              <a:rPr lang="en-US" sz="3000" dirty="0"/>
              <a:t>H</a:t>
            </a:r>
            <a:r>
              <a:rPr lang="en-US" sz="3000" dirty="0" smtClean="0"/>
              <a:t>ow </a:t>
            </a:r>
            <a:r>
              <a:rPr lang="en-US" sz="3000" dirty="0"/>
              <a:t>will you ensure that descriptions of participants and context are accurate and complete?</a:t>
            </a:r>
            <a:endParaRPr lang="en-AU" sz="3000" dirty="0"/>
          </a:p>
          <a:p>
            <a:pPr>
              <a:spcAft>
                <a:spcPts val="1200"/>
              </a:spcAft>
            </a:pPr>
            <a:r>
              <a:rPr lang="en-US" sz="3000" dirty="0"/>
              <a:t>Are your personal biases a threat? </a:t>
            </a:r>
            <a:endParaRPr lang="en-US" sz="3000" dirty="0" smtClean="0"/>
          </a:p>
          <a:p>
            <a:pPr lvl="0">
              <a:spcAft>
                <a:spcPts val="1200"/>
              </a:spcAft>
            </a:pPr>
            <a:r>
              <a:rPr lang="en-US" sz="3000" dirty="0" smtClean="0"/>
              <a:t>How will </a:t>
            </a:r>
            <a:r>
              <a:rPr lang="en-US" sz="3000" dirty="0"/>
              <a:t>participant reactions to you (and to the procedures used in the study) impede acquisition of valid data, and what are your plans for dealing with that problem? </a:t>
            </a:r>
            <a:r>
              <a:rPr lang="en-US" sz="1500" dirty="0" smtClean="0"/>
              <a:t>(Locke et al., 2007) </a:t>
            </a:r>
            <a:endParaRPr lang="en-AU" sz="1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0952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Outcomes and significance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Link projected study outcomes to the immediate aim of the study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Significance of a study is not always a specific requirement of study proposals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Consider incorporating the significance of the study into projected outcomes and their likely 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9640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and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Provide a detailed and accurate justification for expenditure 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Check your institution’s research proposal costing requirements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Format of timeline may be a simple table, an output based timeline, Gantt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2907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Proposals that form part of an application for further graduate research study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222"/>
            <a:ext cx="8229600" cy="4065941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800"/>
              </a:spcAft>
            </a:pPr>
            <a:r>
              <a:rPr lang="en-US" dirty="0" smtClean="0"/>
              <a:t>Generally shorter in length</a:t>
            </a:r>
          </a:p>
          <a:p>
            <a:pPr>
              <a:spcAft>
                <a:spcPts val="1800"/>
              </a:spcAft>
            </a:pPr>
            <a:r>
              <a:rPr lang="en-US" dirty="0"/>
              <a:t>B</a:t>
            </a:r>
            <a:r>
              <a:rPr lang="en-US" dirty="0" smtClean="0"/>
              <a:t>etween 600 – 1500 words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Best undertaken in consultation with a prospective advisor or supervisor</a:t>
            </a:r>
          </a:p>
          <a:p>
            <a:r>
              <a:rPr lang="en-US" dirty="0" smtClean="0"/>
              <a:t>Select advisors/supervisors based on their knowledge of your substantive area of inquiry &amp;/or methodological expertise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2002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Ethics 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Ethics approval required for research studies involving human participants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Function of ethics committees is to protect research participants from potential risk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Guidelines, forms and processes differ between institutions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Allow adequate timeframes for obtaining ethics approval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0674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Competitive grants 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Few explicit guidelines for qualitative research proposals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Discussion paper by National Institutes of Health (2001) is still relevant today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Include a focused, not a broad, background section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0701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Competitive grants proposals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Demonstrate the research team’s track record, individually and collectively</a:t>
            </a:r>
          </a:p>
          <a:p>
            <a:pPr>
              <a:spcAft>
                <a:spcPts val="1200"/>
              </a:spcAft>
            </a:pPr>
            <a:r>
              <a:rPr lang="en-US" dirty="0"/>
              <a:t>S</a:t>
            </a:r>
            <a:r>
              <a:rPr lang="en-US" dirty="0" smtClean="0"/>
              <a:t>hared researcher outputs supports a competitive advantage </a:t>
            </a:r>
          </a:p>
          <a:p>
            <a:pPr>
              <a:spcAft>
                <a:spcPts val="1200"/>
              </a:spcAft>
            </a:pPr>
            <a:r>
              <a:rPr lang="en-US" dirty="0"/>
              <a:t>Chief investigators’ findings from previously published preliminary studies that provide evidence for further research will also immeasurably strengthen a </a:t>
            </a:r>
            <a:r>
              <a:rPr lang="en-US" dirty="0" smtClean="0"/>
              <a:t>grant </a:t>
            </a:r>
            <a:r>
              <a:rPr lang="en-US" dirty="0"/>
              <a:t>application </a:t>
            </a:r>
          </a:p>
        </p:txBody>
      </p:sp>
    </p:spTree>
    <p:extLst>
      <p:ext uri="{BB962C8B-B14F-4D97-AF65-F5344CB8AC3E}">
        <p14:creationId xmlns:p14="http://schemas.microsoft.com/office/powerpoint/2010/main" val="24638523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Defending your qualitative research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Written rejoinder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Responds to reviewers comments / feedback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Identify commonalities and differences in reviewers’ responses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Provide counter-arguments or amendments as required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Provide written response in a way that is easy for the reviewers to follow (i.e. provide page numbers where amendments have been made)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443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spcAft>
                <a:spcPts val="600"/>
              </a:spcAft>
            </a:pPr>
            <a:r>
              <a:rPr lang="en-US" sz="4500" dirty="0" smtClean="0"/>
              <a:t>Provides an opportunity to clarify and solidify aspirational thinking into a realistic plan of action</a:t>
            </a:r>
          </a:p>
          <a:p>
            <a:pPr>
              <a:spcAft>
                <a:spcPts val="600"/>
              </a:spcAft>
            </a:pPr>
            <a:r>
              <a:rPr lang="en-US" sz="4500" dirty="0" smtClean="0"/>
              <a:t>Pragmatic approach = well thought out and achievable research proposal</a:t>
            </a:r>
          </a:p>
          <a:p>
            <a:pPr>
              <a:spcAft>
                <a:spcPts val="600"/>
              </a:spcAft>
            </a:pPr>
            <a:r>
              <a:rPr lang="en-US" sz="4500" dirty="0" smtClean="0"/>
              <a:t>Three main types of </a:t>
            </a:r>
            <a:r>
              <a:rPr lang="en-US" sz="4500" dirty="0"/>
              <a:t>r</a:t>
            </a:r>
            <a:r>
              <a:rPr lang="en-US" sz="4500" dirty="0" smtClean="0"/>
              <a:t>esearch proposals are written for: graduate research, ethics approval, secure competitive grants</a:t>
            </a:r>
          </a:p>
          <a:p>
            <a:pPr>
              <a:spcAft>
                <a:spcPts val="600"/>
              </a:spcAft>
            </a:pPr>
            <a:r>
              <a:rPr lang="en-US" sz="4500" dirty="0"/>
              <a:t>Sections of a typical research proposal include: front material, background, research plan (methods &amp; techniques), outcomes and significance, budget and timeline</a:t>
            </a:r>
          </a:p>
          <a:p>
            <a:pPr>
              <a:spcAft>
                <a:spcPts val="18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848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Defending your qualitative research proposal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800"/>
              </a:spcAft>
              <a:buNone/>
            </a:pPr>
            <a:r>
              <a:rPr lang="en-US" dirty="0" smtClean="0"/>
              <a:t>Oral defense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Short listed applicants 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Confirming or progressing graduate research candidature</a:t>
            </a:r>
          </a:p>
          <a:p>
            <a:r>
              <a:rPr lang="en-US" dirty="0" smtClean="0"/>
              <a:t>Oral presentation of a research proposal </a:t>
            </a:r>
            <a:r>
              <a:rPr lang="en-US" sz="1400" dirty="0" smtClean="0"/>
              <a:t>(refer Locke et al., 2007)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698337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Familiarize yourself with the proposal guidelines</a:t>
            </a:r>
          </a:p>
          <a:p>
            <a:r>
              <a:rPr lang="en-US" dirty="0" smtClean="0"/>
              <a:t>Link your immediate aim to your research question</a:t>
            </a:r>
          </a:p>
          <a:p>
            <a:r>
              <a:rPr lang="en-US" dirty="0" smtClean="0"/>
              <a:t>Link your abstract to key words</a:t>
            </a:r>
          </a:p>
          <a:p>
            <a:r>
              <a:rPr lang="en-US" dirty="0" smtClean="0"/>
              <a:t>Seek input from potential advisors or supervisors and peers</a:t>
            </a:r>
          </a:p>
          <a:p>
            <a:r>
              <a:rPr lang="en-US" dirty="0" smtClean="0"/>
              <a:t>Present a well planned and structured proposal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4204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dirty="0"/>
              <a:t>Birks M and Mills J. (2011) </a:t>
            </a:r>
            <a:r>
              <a:rPr lang="en-US" i="1" dirty="0"/>
              <a:t>Grounded Theory: A practical guide, </a:t>
            </a:r>
            <a:r>
              <a:rPr lang="en-US" dirty="0"/>
              <a:t>London: Sage Publications</a:t>
            </a:r>
            <a:r>
              <a:rPr lang="en-AU" dirty="0"/>
              <a:t> </a:t>
            </a:r>
            <a:endParaRPr lang="en-US" dirty="0" smtClean="0"/>
          </a:p>
          <a:p>
            <a:pPr marL="0" indent="0">
              <a:spcAft>
                <a:spcPts val="1200"/>
              </a:spcAft>
              <a:buNone/>
            </a:pPr>
            <a:r>
              <a:rPr lang="en-US" dirty="0"/>
              <a:t>Locke L, </a:t>
            </a:r>
            <a:r>
              <a:rPr lang="en-US" dirty="0" err="1"/>
              <a:t>Spirduso</a:t>
            </a:r>
            <a:r>
              <a:rPr lang="en-US" dirty="0"/>
              <a:t> W and Silverman S. (2007) </a:t>
            </a:r>
            <a:r>
              <a:rPr lang="en-US" i="1" dirty="0"/>
              <a:t>Proposals that Work: A guide for planning dissertations and grant proposals, </a:t>
            </a:r>
            <a:r>
              <a:rPr lang="en-US" dirty="0"/>
              <a:t>Thousand Oaks: </a:t>
            </a:r>
            <a:r>
              <a:rPr lang="en-US" dirty="0" smtClean="0"/>
              <a:t>Sage </a:t>
            </a:r>
            <a:r>
              <a:rPr lang="en-US" dirty="0"/>
              <a:t>Publications</a:t>
            </a:r>
            <a:r>
              <a:rPr lang="en-US" dirty="0" smtClean="0"/>
              <a:t>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/>
              <a:t>National Institutes of Health. (2001) </a:t>
            </a:r>
            <a:r>
              <a:rPr lang="en-US" i="1" dirty="0"/>
              <a:t>Qualitative Methods in Health Research: Opportunities and considerations in application and review. </a:t>
            </a:r>
            <a:r>
              <a:rPr lang="en-US" dirty="0"/>
              <a:t>Bethesda, </a:t>
            </a:r>
            <a:r>
              <a:rPr lang="en-US" dirty="0" smtClean="0"/>
              <a:t>MD: </a:t>
            </a:r>
            <a:r>
              <a:rPr lang="en-US" dirty="0"/>
              <a:t>Office of Behavioral and Social Sciences Research</a:t>
            </a:r>
            <a:r>
              <a:rPr lang="en-US" dirty="0" smtClean="0"/>
              <a:t>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 err="1" smtClean="0"/>
              <a:t>Sandelowski</a:t>
            </a:r>
            <a:r>
              <a:rPr lang="en-US" dirty="0" smtClean="0"/>
              <a:t> </a:t>
            </a:r>
            <a:r>
              <a:rPr lang="en-US" dirty="0"/>
              <a:t>M and </a:t>
            </a:r>
            <a:r>
              <a:rPr lang="en-US" dirty="0" err="1"/>
              <a:t>Barroso</a:t>
            </a:r>
            <a:r>
              <a:rPr lang="en-US" dirty="0"/>
              <a:t> J. (2003) Writing the proposal for a qualitative research methodology project. </a:t>
            </a:r>
            <a:r>
              <a:rPr lang="en-US" i="1" dirty="0"/>
              <a:t>Qualitative Health Research</a:t>
            </a:r>
            <a:r>
              <a:rPr lang="en-US" dirty="0"/>
              <a:t> 13: 781-820.</a:t>
            </a:r>
            <a:endParaRPr lang="en-A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504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Qualitative research 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dirty="0" smtClean="0"/>
              <a:t>First task – print the application guidelines and refer to them often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Follow the required format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Avoid impenetrable terminology</a:t>
            </a:r>
          </a:p>
          <a:p>
            <a:pPr>
              <a:spcAft>
                <a:spcPts val="24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456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Front material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Includes: title, key words, research question, aim, abstract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Create a ‘snappy’ title that is useful, clear and memorable is a work in progress from conception to completion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Tie your abstract and your title by including your key words in each</a:t>
            </a:r>
          </a:p>
        </p:txBody>
      </p:sp>
    </p:spTree>
    <p:extLst>
      <p:ext uri="{BB962C8B-B14F-4D97-AF65-F5344CB8AC3E}">
        <p14:creationId xmlns:p14="http://schemas.microsoft.com/office/powerpoint/2010/main" val="1347493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Front material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1800"/>
              </a:spcAft>
            </a:pPr>
            <a:r>
              <a:rPr lang="en-US" dirty="0" smtClean="0"/>
              <a:t>In health sciences research use keywords listed in the US National Library of Medicine’s list of medical subject headings (referred to as </a:t>
            </a:r>
            <a:r>
              <a:rPr lang="en-US" dirty="0" err="1" smtClean="0"/>
              <a:t>MeSH</a:t>
            </a:r>
            <a:r>
              <a:rPr lang="en-US" dirty="0" smtClean="0"/>
              <a:t> terms)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Tie the immediate aim of your proposal to your research question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Thread the aim and significance of the study throughout your proposal </a:t>
            </a:r>
            <a:r>
              <a:rPr lang="en-US" sz="1500" dirty="0" smtClean="0"/>
              <a:t>(</a:t>
            </a:r>
            <a:r>
              <a:rPr lang="en-US" sz="1500" dirty="0" err="1" smtClean="0"/>
              <a:t>Sandelowski</a:t>
            </a:r>
            <a:r>
              <a:rPr lang="en-US" sz="1500" dirty="0" smtClean="0"/>
              <a:t> </a:t>
            </a:r>
            <a:r>
              <a:rPr lang="en-US" sz="1500" dirty="0" smtClean="0"/>
              <a:t>and </a:t>
            </a:r>
            <a:r>
              <a:rPr lang="en-US" sz="1500" dirty="0" err="1" smtClean="0"/>
              <a:t>Barroso</a:t>
            </a:r>
            <a:r>
              <a:rPr lang="en-US" sz="1500" dirty="0" smtClean="0"/>
              <a:t>, 2003)</a:t>
            </a:r>
          </a:p>
        </p:txBody>
      </p:sp>
    </p:spTree>
    <p:extLst>
      <p:ext uri="{BB962C8B-B14F-4D97-AF65-F5344CB8AC3E}">
        <p14:creationId xmlns:p14="http://schemas.microsoft.com/office/powerpoint/2010/main" val="3988215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Front material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7240785"/>
              </p:ext>
            </p:extLst>
          </p:nvPr>
        </p:nvGraphicFramePr>
        <p:xfrm>
          <a:off x="719666" y="2150534"/>
          <a:ext cx="7967133" cy="39031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719666" y="2384778"/>
            <a:ext cx="4413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Constructing a qualitative research proposal</a:t>
            </a:r>
            <a:r>
              <a:rPr lang="en-AU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050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Front material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Qualitative research may be exploratory, descriptive or explanatory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Include one of these elements in the aim of your study, in combination with a possible outcome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An abstract provides a brief summary of your study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371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Front material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Uses of the abstract: </a:t>
            </a:r>
          </a:p>
          <a:p>
            <a:r>
              <a:rPr lang="en-US" dirty="0" smtClean="0"/>
              <a:t>focuses your thinking</a:t>
            </a:r>
          </a:p>
          <a:p>
            <a:r>
              <a:rPr lang="en-US" dirty="0" smtClean="0"/>
              <a:t>communicates with other possible members of the future research team</a:t>
            </a:r>
          </a:p>
          <a:p>
            <a:r>
              <a:rPr lang="en-US" dirty="0" smtClean="0"/>
              <a:t>forms the body of an expression of interest (i.e. for funding grants)</a:t>
            </a:r>
          </a:p>
          <a:p>
            <a:r>
              <a:rPr lang="en-US" dirty="0" smtClean="0"/>
              <a:t>Seeing an advisor prior to applying to a graduate research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510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1405</Words>
  <Application>Microsoft Macintosh PowerPoint</Application>
  <PresentationFormat>On-screen Show (4:3)</PresentationFormat>
  <Paragraphs>147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Chapter 12 Proposing your research</vt:lpstr>
      <vt:lpstr>Learning objectives</vt:lpstr>
      <vt:lpstr>Introduction</vt:lpstr>
      <vt:lpstr>Qualitative research proposals</vt:lpstr>
      <vt:lpstr>Front material</vt:lpstr>
      <vt:lpstr>Front material</vt:lpstr>
      <vt:lpstr>Front material</vt:lpstr>
      <vt:lpstr>Front material</vt:lpstr>
      <vt:lpstr>Front material</vt:lpstr>
      <vt:lpstr>Background</vt:lpstr>
      <vt:lpstr>Background</vt:lpstr>
      <vt:lpstr>Research plan  (methods and techniques)</vt:lpstr>
      <vt:lpstr>Research plan  (methods and techniques)</vt:lpstr>
      <vt:lpstr>Research plan  (methods and techniques)</vt:lpstr>
      <vt:lpstr>Research plan  (methods and techniques)</vt:lpstr>
      <vt:lpstr>Research plan  (methods and techniques)</vt:lpstr>
      <vt:lpstr>Research plan  (methods and techniques)</vt:lpstr>
      <vt:lpstr>Research plan  (methods and techniques)</vt:lpstr>
      <vt:lpstr>Research plan  (methods and techniques)</vt:lpstr>
      <vt:lpstr>Research plan  (methods and techniques)</vt:lpstr>
      <vt:lpstr>Research plan  (methods and techniques)</vt:lpstr>
      <vt:lpstr>Research plan  (methods and techniques)</vt:lpstr>
      <vt:lpstr>Outcomes and significance</vt:lpstr>
      <vt:lpstr>Budget and timeline</vt:lpstr>
      <vt:lpstr>Proposals that form part of an application for further graduate research study</vt:lpstr>
      <vt:lpstr>Ethics proposals</vt:lpstr>
      <vt:lpstr>Competitive grants proposals</vt:lpstr>
      <vt:lpstr>Competitive grants proposals</vt:lpstr>
      <vt:lpstr>Defending your qualitative research proposal</vt:lpstr>
      <vt:lpstr>Defending your qualitative research proposal</vt:lpstr>
      <vt:lpstr>Summary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JenniferCS</dc:creator>
  <cp:lastModifiedBy>JenniferCS</cp:lastModifiedBy>
  <cp:revision>30</cp:revision>
  <dcterms:created xsi:type="dcterms:W3CDTF">2013-05-29T04:12:45Z</dcterms:created>
  <dcterms:modified xsi:type="dcterms:W3CDTF">2013-08-26T03:46:04Z</dcterms:modified>
</cp:coreProperties>
</file>